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notesMasterIdLst>
    <p:notesMasterId r:id="rId13"/>
  </p:notesMasterIdLst>
  <p:sldIdLst>
    <p:sldId id="256" r:id="rId2"/>
    <p:sldId id="257" r:id="rId3"/>
    <p:sldId id="258" r:id="rId4"/>
    <p:sldId id="264" r:id="rId5"/>
    <p:sldId id="265" r:id="rId6"/>
    <p:sldId id="267" r:id="rId7"/>
    <p:sldId id="260" r:id="rId8"/>
    <p:sldId id="261" r:id="rId9"/>
    <p:sldId id="266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CEFB"/>
    <a:srgbClr val="80A8F8"/>
    <a:srgbClr val="DB9DCB"/>
    <a:srgbClr val="CE78B7"/>
    <a:srgbClr val="FF5050"/>
    <a:srgbClr val="FF6600"/>
    <a:srgbClr val="3399FF"/>
    <a:srgbClr val="990099"/>
    <a:srgbClr val="C153A4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7FB4F-BF1D-4E7E-8E76-C16FCB4C9451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C441D-ABE3-4CCF-8FE6-F6F579023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C441D-ABE3-4CCF-8FE6-F6F5790239A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C441D-ABE3-4CCF-8FE6-F6F5790239A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C441D-ABE3-4CCF-8FE6-F6F5790239A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DB2856-77C4-4033-BA1B-258109FA2F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EAAEB0-269A-472B-96E9-C5671D5AB9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BD9491-2423-46F5-856C-1A714CF1D6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13509-0632-49C4-A0E5-5FBC11B0F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933246E-98E7-4DEE-B0E9-2B4E0126A5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8554BF8-CDEC-4F9F-BB61-F2A53C83B6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DF1C1C0-B18A-40DD-87FB-A5AE5F7A2A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55717-3490-410A-94EC-F290B0EE9F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D1BA4D2-6CD9-4F9A-944A-9125E063FA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5FC5BB0-8314-4CF6-8275-511FA62D76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C90B87-10C1-4DC9-96E3-DDF2DDA02D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B89616D-53A9-4CC1-8424-BBCD37BA11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CA9BED6D-7793-4346-9194-4BF6E03904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80728"/>
            <a:ext cx="7986738" cy="146208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 eaLnBrk="1" hangingPunct="1"/>
            <a:r>
              <a:rPr lang="ru-RU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Общественное движение во второй четверти </a:t>
            </a:r>
            <a:r>
              <a:rPr lang="en-US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XIX</a:t>
            </a:r>
            <a:r>
              <a:rPr lang="ru-RU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в.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214290"/>
            <a:ext cx="8801131" cy="1271587"/>
          </a:xfrm>
        </p:spPr>
        <p:txBody>
          <a:bodyPr/>
          <a:lstStyle/>
          <a:p>
            <a:pPr algn="ctr" eaLnBrk="1" hangingPunct="1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Революционно-демократическое направление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2143116"/>
            <a:ext cx="8240713" cy="4286250"/>
          </a:xfrm>
        </p:spPr>
        <p:txBody>
          <a:bodyPr/>
          <a:lstStyle/>
          <a:p>
            <a:pPr eaLnBrk="1" hangingPunct="1"/>
            <a:r>
              <a:rPr lang="ru-RU" sz="2800" b="1" dirty="0" smtClean="0"/>
              <a:t>Революционно-демократические кружки (идеи французских социалистов-утопистов А. Сен-Симона и Ш. Фурье)</a:t>
            </a:r>
          </a:p>
          <a:p>
            <a:pPr eaLnBrk="1" hangingPunct="1">
              <a:buFontTx/>
              <a:buChar char="-"/>
            </a:pPr>
            <a:r>
              <a:rPr lang="ru-RU" sz="2400" dirty="0" smtClean="0"/>
              <a:t>братьев Критских</a:t>
            </a:r>
          </a:p>
          <a:p>
            <a:pPr eaLnBrk="1" hangingPunct="1">
              <a:buFontTx/>
              <a:buChar char="-"/>
            </a:pPr>
            <a:r>
              <a:rPr lang="ru-RU" sz="2400" dirty="0" smtClean="0"/>
              <a:t>Герцена А.И. и Огарёва Н.П.</a:t>
            </a:r>
          </a:p>
          <a:p>
            <a:pPr eaLnBrk="1" hangingPunct="1">
              <a:buFontTx/>
              <a:buChar char="-"/>
            </a:pPr>
            <a:r>
              <a:rPr lang="ru-RU" sz="2400" dirty="0" smtClean="0"/>
              <a:t>петрашевцы</a:t>
            </a:r>
          </a:p>
          <a:p>
            <a:pPr eaLnBrk="1" hangingPunct="1"/>
            <a:r>
              <a:rPr lang="ru-RU" sz="2800" b="1" dirty="0" smtClean="0"/>
              <a:t>Теория общинного (крестьянского) социализма А.И. Герцена</a:t>
            </a:r>
          </a:p>
          <a:p>
            <a:pPr eaLnBrk="1" hangingPunct="1">
              <a:buFontTx/>
              <a:buNone/>
            </a:pPr>
            <a:endParaRPr lang="ru-RU" sz="2400" b="1" dirty="0" smtClean="0"/>
          </a:p>
          <a:p>
            <a:pPr eaLnBrk="1" hangingPunct="1">
              <a:buFontTx/>
              <a:buNone/>
            </a:pPr>
            <a:endParaRPr lang="ru-RU" sz="2400" b="1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8072494" cy="443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214313"/>
            <a:ext cx="6429402" cy="119856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Теория общинного </a:t>
            </a:r>
            <a:b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социализма А.И. Герцена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357438"/>
            <a:ext cx="8631237" cy="41433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В России должен установиться социалистический строй (равенство и общественная собственность).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Основой социализма может стать сельская община, т.к. в ней уже существует коллективное владение землёй и коллективное самоуправление.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Ликвидировать крепостничество, помещичье землевладение может крестьянство.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Благодаря наличию организованного в общины крестьянства, составляющего большинство населения страны, Россия может начать строительство социализма, минуя капитализм, несущий новые формы эксплуатации и нищеты.</a:t>
            </a:r>
          </a:p>
          <a:p>
            <a:pPr eaLnBrk="1" hangingPunct="1">
              <a:lnSpc>
                <a:spcPct val="80000"/>
              </a:lnSpc>
            </a:pPr>
            <a:endParaRPr lang="ru-RU" sz="2000" b="1" dirty="0" smtClean="0"/>
          </a:p>
        </p:txBody>
      </p:sp>
      <p:pic>
        <p:nvPicPr>
          <p:cNvPr id="11268" name="Picture 10" descr="Рисунок9"/>
          <p:cNvPicPr>
            <a:picLocks noChangeAspect="1" noChangeArrowheads="1"/>
          </p:cNvPicPr>
          <p:nvPr/>
        </p:nvPicPr>
        <p:blipFill>
          <a:blip r:embed="rId2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7286625" y="142875"/>
            <a:ext cx="1687513" cy="207486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76250"/>
            <a:ext cx="7685087" cy="120015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/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Идейные воззрения эпохи Николая </a:t>
            </a:r>
            <a:r>
              <a:rPr lang="en-US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</a:t>
            </a:r>
            <a:endParaRPr lang="ru-RU" sz="36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133600"/>
            <a:ext cx="8559800" cy="39989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95288" y="2708275"/>
            <a:ext cx="2232025" cy="719138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самодержавно-</a:t>
            </a:r>
          </a:p>
          <a:p>
            <a:pPr algn="ctr"/>
            <a:r>
              <a:rPr lang="ru-RU" sz="2000" b="1" dirty="0"/>
              <a:t>охранительное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635375" y="2708275"/>
            <a:ext cx="1871663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либеральное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443663" y="2636838"/>
            <a:ext cx="2520950" cy="719137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революционно-</a:t>
            </a:r>
          </a:p>
          <a:p>
            <a:pPr algn="ctr"/>
            <a:r>
              <a:rPr lang="ru-RU" sz="2000" b="1" dirty="0"/>
              <a:t>демократическое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39750" y="3789363"/>
            <a:ext cx="1728788" cy="62547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Уваров С.С.</a:t>
            </a:r>
          </a:p>
          <a:p>
            <a:pPr algn="ctr"/>
            <a:r>
              <a:rPr lang="ru-RU" sz="2000" dirty="0"/>
              <a:t>Погодин М.П.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68313" y="4868863"/>
            <a:ext cx="1873250" cy="93662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сохранение</a:t>
            </a:r>
          </a:p>
          <a:p>
            <a:pPr algn="ctr"/>
            <a:r>
              <a:rPr lang="ru-RU" dirty="0"/>
              <a:t>существующих</a:t>
            </a:r>
          </a:p>
          <a:p>
            <a:pPr algn="ctr"/>
            <a:r>
              <a:rPr lang="ru-RU" dirty="0"/>
              <a:t>порядков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132138" y="3716338"/>
            <a:ext cx="1223962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западники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4572000" y="3716338"/>
            <a:ext cx="15128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славянофилы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555875" y="4292600"/>
            <a:ext cx="18002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Грановский Т.Н.</a:t>
            </a:r>
          </a:p>
          <a:p>
            <a:pPr algn="ctr"/>
            <a:r>
              <a:rPr lang="ru-RU" dirty="0" err="1"/>
              <a:t>Кавелин</a:t>
            </a:r>
            <a:r>
              <a:rPr lang="ru-RU" dirty="0"/>
              <a:t> К.Д.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572000" y="4292600"/>
            <a:ext cx="18732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Самарин Ю.Ф.</a:t>
            </a:r>
          </a:p>
          <a:p>
            <a:pPr algn="ctr"/>
            <a:r>
              <a:rPr lang="ru-RU" dirty="0" err="1"/>
              <a:t>Кириевский</a:t>
            </a:r>
            <a:r>
              <a:rPr lang="ru-RU" dirty="0"/>
              <a:t> И.В.</a:t>
            </a: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555875" y="5229225"/>
            <a:ext cx="3960813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ограничение самодержавия,</a:t>
            </a:r>
          </a:p>
          <a:p>
            <a:pPr algn="ctr"/>
            <a:r>
              <a:rPr lang="ru-RU" dirty="0"/>
              <a:t>отмена крепостного права</a:t>
            </a:r>
          </a:p>
          <a:p>
            <a:pPr algn="ctr"/>
            <a:r>
              <a:rPr lang="ru-RU" dirty="0"/>
              <a:t>(реформы проводит правительство)</a:t>
            </a: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7019925" y="3644900"/>
            <a:ext cx="1562100" cy="647700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Герцен А.И.</a:t>
            </a:r>
          </a:p>
          <a:p>
            <a:pPr algn="ctr"/>
            <a:r>
              <a:rPr lang="ru-RU" dirty="0"/>
              <a:t>Огарёв Н.П.</a:t>
            </a:r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6732588" y="4508500"/>
            <a:ext cx="2087562" cy="1584325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изменение</a:t>
            </a:r>
          </a:p>
          <a:p>
            <a:pPr algn="ctr"/>
            <a:r>
              <a:rPr lang="ru-RU" dirty="0"/>
              <a:t>государственного</a:t>
            </a:r>
          </a:p>
          <a:p>
            <a:pPr algn="ctr"/>
            <a:r>
              <a:rPr lang="ru-RU" dirty="0"/>
              <a:t>устройства</a:t>
            </a:r>
          </a:p>
          <a:p>
            <a:pPr algn="ctr"/>
            <a:r>
              <a:rPr lang="ru-RU" dirty="0"/>
              <a:t>революционным</a:t>
            </a:r>
          </a:p>
          <a:p>
            <a:pPr algn="ctr"/>
            <a:r>
              <a:rPr lang="ru-RU" dirty="0"/>
              <a:t>путём</a:t>
            </a: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 flipH="1">
            <a:off x="1979613" y="2133600"/>
            <a:ext cx="252095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4500563" y="2133600"/>
            <a:ext cx="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4500563" y="2133600"/>
            <a:ext cx="2663825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1331913" y="3429000"/>
            <a:ext cx="0" cy="3603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1331913" y="4437063"/>
            <a:ext cx="0" cy="431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3779838" y="3357563"/>
            <a:ext cx="720725" cy="3587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4500563" y="3357563"/>
            <a:ext cx="647700" cy="3587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635375" y="40052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5292725" y="40052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>
            <a:off x="3635375" y="4868863"/>
            <a:ext cx="0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>
            <a:off x="5292725" y="4868863"/>
            <a:ext cx="0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7740650" y="33575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>
            <a:off x="7740650" y="4292600"/>
            <a:ext cx="0" cy="2159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669212" cy="1127125"/>
          </a:xfrm>
        </p:spPr>
        <p:txBody>
          <a:bodyPr/>
          <a:lstStyle/>
          <a:p>
            <a:pPr algn="ctr" eaLnBrk="1" hangingPunct="1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Самодержавно-охранительное направление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89138"/>
            <a:ext cx="8704263" cy="45354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68313" y="1989138"/>
            <a:ext cx="8281987" cy="1008062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/>
              <a:t>Теория официальной народности</a:t>
            </a:r>
          </a:p>
          <a:p>
            <a:pPr algn="ctr"/>
            <a:r>
              <a:rPr lang="ru-RU" sz="2000" b="1"/>
              <a:t>(автор – граф С.С. Уваров, министр народного просвещения)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50825" y="3500438"/>
            <a:ext cx="2303463" cy="482600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САМОДЕРЖАВИЕ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348038" y="3500438"/>
            <a:ext cx="2305050" cy="50482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ПРАВОСЛАВИЕ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6443663" y="3500438"/>
            <a:ext cx="2498725" cy="433387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НАРОДНОСТЬ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50825" y="4508500"/>
            <a:ext cx="2665413" cy="1346200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единственно</a:t>
            </a:r>
          </a:p>
          <a:p>
            <a:pPr algn="ctr"/>
            <a:r>
              <a:rPr lang="ru-RU" sz="2000" b="1" i="1"/>
              <a:t>возможная для</a:t>
            </a:r>
          </a:p>
          <a:p>
            <a:pPr algn="ctr"/>
            <a:r>
              <a:rPr lang="ru-RU" sz="2000" b="1" i="1"/>
              <a:t>России форма</a:t>
            </a:r>
          </a:p>
          <a:p>
            <a:pPr algn="ctr"/>
            <a:r>
              <a:rPr lang="ru-RU" sz="2000" b="1" i="1"/>
              <a:t>правления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3348038" y="4508500"/>
            <a:ext cx="2303462" cy="136842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 dirty="0"/>
              <a:t>глубокая </a:t>
            </a:r>
          </a:p>
          <a:p>
            <a:pPr algn="ctr"/>
            <a:r>
              <a:rPr lang="ru-RU" sz="2000" b="1" i="1" dirty="0"/>
              <a:t>религиозность</a:t>
            </a:r>
          </a:p>
          <a:p>
            <a:pPr algn="ctr"/>
            <a:r>
              <a:rPr lang="ru-RU" sz="2000" b="1" i="1" dirty="0"/>
              <a:t>русского народа</a:t>
            </a: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6011863" y="4508500"/>
            <a:ext cx="2881312" cy="136842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 dirty="0"/>
              <a:t>духовная связь</a:t>
            </a:r>
          </a:p>
          <a:p>
            <a:pPr algn="ctr"/>
            <a:r>
              <a:rPr lang="ru-RU" sz="2000" b="1" i="1" dirty="0"/>
              <a:t>народа с монархом</a:t>
            </a:r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1331913" y="2997200"/>
            <a:ext cx="0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09" name="Line 13"/>
          <p:cNvSpPr>
            <a:spLocks noChangeShapeType="1"/>
          </p:cNvSpPr>
          <p:nvPr/>
        </p:nvSpPr>
        <p:spPr bwMode="auto">
          <a:xfrm>
            <a:off x="4427538" y="2997200"/>
            <a:ext cx="0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7667625" y="2997200"/>
            <a:ext cx="0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1331913" y="4005263"/>
            <a:ext cx="0" cy="5032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>
            <a:off x="4427538" y="4005263"/>
            <a:ext cx="0" cy="5032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713" name="Line 17"/>
          <p:cNvSpPr>
            <a:spLocks noChangeShapeType="1"/>
          </p:cNvSpPr>
          <p:nvPr/>
        </p:nvSpPr>
        <p:spPr bwMode="auto">
          <a:xfrm>
            <a:off x="7667625" y="3933825"/>
            <a:ext cx="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-252536" y="404664"/>
            <a:ext cx="8183880" cy="105156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«Философические письма» П.Я. Чаадаева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699792" y="1556792"/>
            <a:ext cx="5954713" cy="46434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/>
              <a:t>Отсталость России, некультурность, ничтожность её истории.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/>
              <a:t>Россия оторвалась от всего христианского мира и не переняла его достижений.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b="1" dirty="0" smtClean="0"/>
          </a:p>
          <a:p>
            <a:pPr eaLnBrk="1" hangingPunct="1">
              <a:lnSpc>
                <a:spcPct val="90000"/>
              </a:lnSpc>
            </a:pPr>
            <a:r>
              <a:rPr lang="ru-RU" sz="2400" b="1" dirty="0" smtClean="0"/>
              <a:t>Россия может перенять положительный опыт остального мира, пройдя путь развития быстрее, чем другие страны.</a:t>
            </a:r>
          </a:p>
        </p:txBody>
      </p:sp>
      <p:pic>
        <p:nvPicPr>
          <p:cNvPr id="6" name="Picture 6" descr="Рисунок11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 bwMode="auto">
          <a:xfrm>
            <a:off x="214313" y="2571750"/>
            <a:ext cx="2582862" cy="3265488"/>
          </a:xfrm>
          <a:prstGeom prst="rect">
            <a:avLst/>
          </a:prstGeom>
          <a:noFill/>
          <a:ln w="762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76250"/>
            <a:ext cx="7685087" cy="120015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/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Идейные воззрения эпохи Николая </a:t>
            </a:r>
            <a:r>
              <a:rPr lang="en-US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</a:t>
            </a:r>
            <a:endParaRPr lang="ru-RU" sz="36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133600"/>
            <a:ext cx="8559800" cy="39989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95288" y="2708275"/>
            <a:ext cx="2232025" cy="719138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самодержавно-</a:t>
            </a:r>
          </a:p>
          <a:p>
            <a:pPr algn="ctr"/>
            <a:r>
              <a:rPr lang="ru-RU" sz="2000" b="1" dirty="0"/>
              <a:t>охранительное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635375" y="2708275"/>
            <a:ext cx="1871663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либеральное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443663" y="2636838"/>
            <a:ext cx="2520950" cy="719137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революционно-</a:t>
            </a:r>
          </a:p>
          <a:p>
            <a:pPr algn="ctr"/>
            <a:r>
              <a:rPr lang="ru-RU" sz="2000" b="1" dirty="0"/>
              <a:t>демократическое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39750" y="3789363"/>
            <a:ext cx="1728788" cy="62547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Уваров С.С.</a:t>
            </a:r>
          </a:p>
          <a:p>
            <a:pPr algn="ctr"/>
            <a:r>
              <a:rPr lang="ru-RU" sz="2000" dirty="0"/>
              <a:t>Погодин М.П.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68313" y="4868863"/>
            <a:ext cx="1873250" cy="93662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сохранение</a:t>
            </a:r>
          </a:p>
          <a:p>
            <a:pPr algn="ctr"/>
            <a:r>
              <a:rPr lang="ru-RU" dirty="0"/>
              <a:t>существующих</a:t>
            </a:r>
          </a:p>
          <a:p>
            <a:pPr algn="ctr"/>
            <a:r>
              <a:rPr lang="ru-RU" dirty="0"/>
              <a:t>порядков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132138" y="3716338"/>
            <a:ext cx="1223962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западники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4572000" y="3716338"/>
            <a:ext cx="15128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славянофилы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555875" y="4292600"/>
            <a:ext cx="18002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Грановский Т.Н.</a:t>
            </a:r>
          </a:p>
          <a:p>
            <a:pPr algn="ctr"/>
            <a:r>
              <a:rPr lang="ru-RU"/>
              <a:t>Кавелин К.Д.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572000" y="4292600"/>
            <a:ext cx="18732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Самарин Ю.Ф.</a:t>
            </a:r>
          </a:p>
          <a:p>
            <a:pPr algn="ctr"/>
            <a:r>
              <a:rPr lang="ru-RU"/>
              <a:t>Кириевский И.В.</a:t>
            </a: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555875" y="5229225"/>
            <a:ext cx="3960813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ограничение самодержавия,</a:t>
            </a:r>
          </a:p>
          <a:p>
            <a:pPr algn="ctr"/>
            <a:r>
              <a:rPr lang="ru-RU"/>
              <a:t>отмена крепостного права</a:t>
            </a:r>
          </a:p>
          <a:p>
            <a:pPr algn="ctr"/>
            <a:r>
              <a:rPr lang="ru-RU"/>
              <a:t>(реформы проводит правительство)</a:t>
            </a: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7019925" y="3644900"/>
            <a:ext cx="1562100" cy="647700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Герцен А.И.</a:t>
            </a:r>
          </a:p>
          <a:p>
            <a:pPr algn="ctr"/>
            <a:r>
              <a:rPr lang="ru-RU" dirty="0"/>
              <a:t>Огарёв Н.П.</a:t>
            </a:r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6732588" y="4508500"/>
            <a:ext cx="2087562" cy="1584325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изменение</a:t>
            </a:r>
          </a:p>
          <a:p>
            <a:pPr algn="ctr"/>
            <a:r>
              <a:rPr lang="ru-RU" dirty="0"/>
              <a:t>государственного</a:t>
            </a:r>
          </a:p>
          <a:p>
            <a:pPr algn="ctr"/>
            <a:r>
              <a:rPr lang="ru-RU" dirty="0"/>
              <a:t>устройства</a:t>
            </a:r>
          </a:p>
          <a:p>
            <a:pPr algn="ctr"/>
            <a:r>
              <a:rPr lang="ru-RU" dirty="0"/>
              <a:t>революционным</a:t>
            </a:r>
          </a:p>
          <a:p>
            <a:pPr algn="ctr"/>
            <a:r>
              <a:rPr lang="ru-RU" dirty="0"/>
              <a:t>путём</a:t>
            </a: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 flipH="1">
            <a:off x="1979613" y="2133600"/>
            <a:ext cx="252095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4500563" y="2133600"/>
            <a:ext cx="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4500563" y="2133600"/>
            <a:ext cx="2663825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1331913" y="3429000"/>
            <a:ext cx="0" cy="3603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1331913" y="4437063"/>
            <a:ext cx="0" cy="431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3779838" y="3357563"/>
            <a:ext cx="720725" cy="3587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4500563" y="3357563"/>
            <a:ext cx="647700" cy="3587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635375" y="40052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5292725" y="40052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>
            <a:off x="3635375" y="4868863"/>
            <a:ext cx="0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>
            <a:off x="5292725" y="4868863"/>
            <a:ext cx="0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7740650" y="33575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>
            <a:off x="7740650" y="4292600"/>
            <a:ext cx="0" cy="2159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500063"/>
            <a:ext cx="7435850" cy="8905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Либеральное направление</a:t>
            </a:r>
          </a:p>
        </p:txBody>
      </p:sp>
      <p:graphicFrame>
        <p:nvGraphicFramePr>
          <p:cNvPr id="31804" name="Group 60"/>
          <p:cNvGraphicFramePr>
            <a:graphicFrameLocks noGrp="1"/>
          </p:cNvGraphicFramePr>
          <p:nvPr>
            <p:ph type="tbl" idx="1"/>
          </p:nvPr>
        </p:nvGraphicFramePr>
        <p:xfrm>
          <a:off x="395536" y="1484784"/>
          <a:ext cx="8352929" cy="4664710"/>
        </p:xfrm>
        <a:graphic>
          <a:graphicData uri="http://schemas.openxmlformats.org/drawingml/2006/table">
            <a:tbl>
              <a:tblPr/>
              <a:tblGrid>
                <a:gridCol w="2398737"/>
                <a:gridCol w="3405320"/>
                <a:gridCol w="2548872"/>
              </a:tblGrid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славянофилы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западники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История России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Особый путь развития. Начало истории – призвание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Рюрика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, поэтому в России не может быть противоречий в обществе. Пётр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нарушил естественный ход развития России.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Россия развивается по единому с Западной Европой пути.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Пётр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сблизил Россию с Европой.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Государственный строй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Возможно сохранение самодержавия, но народ имеет право выражать своё мнение посредством совещательного Земского собора.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Конституционная монархия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642938"/>
            <a:ext cx="7435850" cy="747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Либеральное направление</a:t>
            </a:r>
          </a:p>
        </p:txBody>
      </p:sp>
      <p:graphicFrame>
        <p:nvGraphicFramePr>
          <p:cNvPr id="33862" name="Group 70"/>
          <p:cNvGraphicFramePr>
            <a:graphicFrameLocks noGrp="1"/>
          </p:cNvGraphicFramePr>
          <p:nvPr>
            <p:ph type="tbl" idx="1"/>
          </p:nvPr>
        </p:nvGraphicFramePr>
        <p:xfrm>
          <a:off x="467545" y="1916832"/>
          <a:ext cx="8280920" cy="3539088"/>
        </p:xfrm>
        <a:graphic>
          <a:graphicData uri="http://schemas.openxmlformats.org/drawingml/2006/table">
            <a:tbl>
              <a:tblPr/>
              <a:tblGrid>
                <a:gridCol w="2106631"/>
                <a:gridCol w="3413982"/>
                <a:gridCol w="2760307"/>
              </a:tblGrid>
              <a:tr h="5785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славянофилы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западники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71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Крепостное право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Крепостничество породили петровские реформы. Крестьян нужно освободить.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Ликвидация крепостничества, но не революционным путём.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Как проводить преобразования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Мирный путь, реформы сверху.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Недопустимость революционных потрясений. Мирное осуществление преобразований.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714375"/>
            <a:ext cx="7429500" cy="7477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Либеральное направление</a:t>
            </a:r>
          </a:p>
        </p:txBody>
      </p:sp>
      <p:graphicFrame>
        <p:nvGraphicFramePr>
          <p:cNvPr id="37918" name="Group 30"/>
          <p:cNvGraphicFramePr>
            <a:graphicFrameLocks noGrp="1"/>
          </p:cNvGraphicFramePr>
          <p:nvPr>
            <p:ph type="tbl" idx="1"/>
          </p:nvPr>
        </p:nvGraphicFramePr>
        <p:xfrm>
          <a:off x="403194" y="1556793"/>
          <a:ext cx="8345270" cy="4896544"/>
        </p:xfrm>
        <a:graphic>
          <a:graphicData uri="http://schemas.openxmlformats.org/drawingml/2006/table">
            <a:tbl>
              <a:tblPr/>
              <a:tblGrid>
                <a:gridCol w="4389618"/>
                <a:gridCol w="3955652"/>
              </a:tblGrid>
              <a:tr h="73636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Славянофилы и западники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25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сходство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различие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76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Необходимость изменений в государственном и общественном строе России, отмена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крепост-ного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права. Все реформы должны проводиться мирным путём, без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рево-люционных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 потрясений.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По-разному оценивали исторический путь развития России, влияние на неё Западной Европы и будущее государственное 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76250"/>
            <a:ext cx="7685087" cy="1200150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/>
            <a:r>
              <a:rPr lang="ru-RU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Идейные воззрения эпохи Николая </a:t>
            </a:r>
            <a:r>
              <a:rPr lang="en-US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</a:t>
            </a:r>
            <a:endParaRPr lang="ru-RU" sz="36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133600"/>
            <a:ext cx="8559800" cy="39989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95288" y="2708275"/>
            <a:ext cx="2232025" cy="719138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самодержавно-</a:t>
            </a:r>
          </a:p>
          <a:p>
            <a:pPr algn="ctr"/>
            <a:r>
              <a:rPr lang="ru-RU" sz="2000" b="1" dirty="0"/>
              <a:t>охранительное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3635375" y="2708275"/>
            <a:ext cx="1871663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либеральное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6443663" y="2636838"/>
            <a:ext cx="2520950" cy="719137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/>
              <a:t>революционно-</a:t>
            </a:r>
          </a:p>
          <a:p>
            <a:pPr algn="ctr"/>
            <a:r>
              <a:rPr lang="ru-RU" sz="2000" b="1" dirty="0"/>
              <a:t>демократическое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39750" y="3789363"/>
            <a:ext cx="1728788" cy="62547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dirty="0"/>
              <a:t>Уваров С.С.</a:t>
            </a:r>
          </a:p>
          <a:p>
            <a:pPr algn="ctr"/>
            <a:r>
              <a:rPr lang="ru-RU" sz="2000" dirty="0"/>
              <a:t>Погодин М.П.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68313" y="4868863"/>
            <a:ext cx="1873250" cy="936625"/>
          </a:xfrm>
          <a:prstGeom prst="rect">
            <a:avLst/>
          </a:prstGeom>
          <a:solidFill>
            <a:srgbClr val="B7CEF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сохранение</a:t>
            </a:r>
          </a:p>
          <a:p>
            <a:pPr algn="ctr"/>
            <a:r>
              <a:rPr lang="ru-RU" dirty="0"/>
              <a:t>существующих</a:t>
            </a:r>
          </a:p>
          <a:p>
            <a:pPr algn="ctr"/>
            <a:r>
              <a:rPr lang="ru-RU" dirty="0"/>
              <a:t>порядков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132138" y="3716338"/>
            <a:ext cx="1223962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западники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4572000" y="3716338"/>
            <a:ext cx="1512888" cy="2873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славянофилы</a:t>
            </a: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2555875" y="4292600"/>
            <a:ext cx="18002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Грановский Т.Н.</a:t>
            </a:r>
          </a:p>
          <a:p>
            <a:pPr algn="ctr"/>
            <a:r>
              <a:rPr lang="ru-RU"/>
              <a:t>Кавелин К.Д.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572000" y="4292600"/>
            <a:ext cx="1873250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Самарин Ю.Ф.</a:t>
            </a:r>
          </a:p>
          <a:p>
            <a:pPr algn="ctr"/>
            <a:r>
              <a:rPr lang="ru-RU"/>
              <a:t>Кириевский И.В.</a:t>
            </a: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555875" y="5229225"/>
            <a:ext cx="3960813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ограничение самодержавия,</a:t>
            </a:r>
          </a:p>
          <a:p>
            <a:pPr algn="ctr"/>
            <a:r>
              <a:rPr lang="ru-RU"/>
              <a:t>отмена крепостного права</a:t>
            </a:r>
          </a:p>
          <a:p>
            <a:pPr algn="ctr"/>
            <a:r>
              <a:rPr lang="ru-RU"/>
              <a:t>(реформы проводит правительство)</a:t>
            </a: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7019925" y="3644900"/>
            <a:ext cx="1562100" cy="647700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Герцен А.И.</a:t>
            </a:r>
          </a:p>
          <a:p>
            <a:pPr algn="ctr"/>
            <a:r>
              <a:rPr lang="ru-RU" dirty="0"/>
              <a:t>Огарёв Н.П.</a:t>
            </a:r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6732588" y="4508500"/>
            <a:ext cx="2087562" cy="1584325"/>
          </a:xfrm>
          <a:prstGeom prst="rect">
            <a:avLst/>
          </a:prstGeom>
          <a:solidFill>
            <a:srgbClr val="DB9D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изменение</a:t>
            </a:r>
          </a:p>
          <a:p>
            <a:pPr algn="ctr"/>
            <a:r>
              <a:rPr lang="ru-RU" dirty="0"/>
              <a:t>государственного</a:t>
            </a:r>
          </a:p>
          <a:p>
            <a:pPr algn="ctr"/>
            <a:r>
              <a:rPr lang="ru-RU" dirty="0"/>
              <a:t>устройства</a:t>
            </a:r>
          </a:p>
          <a:p>
            <a:pPr algn="ctr"/>
            <a:r>
              <a:rPr lang="ru-RU" dirty="0"/>
              <a:t>революционным</a:t>
            </a:r>
          </a:p>
          <a:p>
            <a:pPr algn="ctr"/>
            <a:r>
              <a:rPr lang="ru-RU" dirty="0"/>
              <a:t>путём</a:t>
            </a: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 flipH="1">
            <a:off x="1979613" y="2133600"/>
            <a:ext cx="252095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4500563" y="2133600"/>
            <a:ext cx="0" cy="5746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4500563" y="2133600"/>
            <a:ext cx="2663825" cy="5032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1331913" y="3429000"/>
            <a:ext cx="0" cy="3603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1331913" y="4437063"/>
            <a:ext cx="0" cy="431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3779838" y="3357563"/>
            <a:ext cx="720725" cy="3587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4500563" y="3357563"/>
            <a:ext cx="647700" cy="35877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3635375" y="40052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5292725" y="40052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>
            <a:off x="3635375" y="4868863"/>
            <a:ext cx="0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>
            <a:off x="5292725" y="4868863"/>
            <a:ext cx="0" cy="3603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7740650" y="3357563"/>
            <a:ext cx="0" cy="2873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>
            <a:off x="7740650" y="4292600"/>
            <a:ext cx="0" cy="2159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333</TotalTime>
  <Words>518</Words>
  <Application>Microsoft Office PowerPoint</Application>
  <PresentationFormat>Экран (4:3)</PresentationFormat>
  <Paragraphs>145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Общественное движение во второй четверти XIX в.</vt:lpstr>
      <vt:lpstr>Идейные воззрения эпохи Николая I</vt:lpstr>
      <vt:lpstr>Самодержавно-охранительное направление</vt:lpstr>
      <vt:lpstr>«Философические письма» П.Я. Чаадаева</vt:lpstr>
      <vt:lpstr>Идейные воззрения эпохи Николая I</vt:lpstr>
      <vt:lpstr>Либеральное направление</vt:lpstr>
      <vt:lpstr>Либеральное направление</vt:lpstr>
      <vt:lpstr>Либеральное направление</vt:lpstr>
      <vt:lpstr>Идейные воззрения эпохи Николая I</vt:lpstr>
      <vt:lpstr>Революционно-демократическое направление</vt:lpstr>
      <vt:lpstr>Теория общинного  социализма А.И. Герцена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Общественное движение во второй четверти XIX в.</dc:title>
  <dc:creator>Sergey</dc:creator>
  <cp:lastModifiedBy>admin</cp:lastModifiedBy>
  <cp:revision>28</cp:revision>
  <dcterms:created xsi:type="dcterms:W3CDTF">2007-05-16T04:36:52Z</dcterms:created>
  <dcterms:modified xsi:type="dcterms:W3CDTF">2020-03-11T05:12:54Z</dcterms:modified>
</cp:coreProperties>
</file>